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052736"/>
            <a:ext cx="612068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436096" y="4869159"/>
            <a:ext cx="2755850" cy="100811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СШ №34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г.Волжский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34076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Введение ФГОС ООО</a:t>
            </a:r>
          </a:p>
          <a:p>
            <a:pPr algn="just"/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2492896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 01.09.2022 г.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1683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44824"/>
            <a:ext cx="820891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  </a:t>
            </a:r>
            <a:endParaRPr lang="ru-RU" sz="14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28092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1683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44824"/>
            <a:ext cx="820891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  </a:t>
            </a:r>
            <a:endParaRPr lang="ru-RU" sz="14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593734" y="692696"/>
            <a:ext cx="3956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Структура ООП ООО (п. 29-32)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124743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Целевой раздел </a:t>
            </a:r>
          </a:p>
          <a:p>
            <a:r>
              <a:rPr lang="ru-RU" dirty="0" smtClean="0"/>
              <a:t>1. Пояснительная записка</a:t>
            </a:r>
          </a:p>
          <a:p>
            <a:r>
              <a:rPr lang="ru-RU" dirty="0" smtClean="0"/>
              <a:t>2. Планируемые результаты освоения обучающимися ООП</a:t>
            </a:r>
          </a:p>
          <a:p>
            <a:r>
              <a:rPr lang="ru-RU" dirty="0" smtClean="0"/>
              <a:t>3. Система оценки достижения планируемых результатов ООП</a:t>
            </a:r>
          </a:p>
          <a:p>
            <a:r>
              <a:rPr lang="ru-RU" b="1" dirty="0" smtClean="0"/>
              <a:t>Содержательный раздел</a:t>
            </a:r>
          </a:p>
          <a:p>
            <a:r>
              <a:rPr lang="ru-RU" dirty="0" smtClean="0"/>
              <a:t>1. Рабочие программы учебных предметов, учебных курсов (в том числе внеурочной деятельности), учебных модулей</a:t>
            </a:r>
          </a:p>
          <a:p>
            <a:r>
              <a:rPr lang="ru-RU" dirty="0" smtClean="0"/>
              <a:t>2. Программа формирования универсальных учебных действий у обучающихся</a:t>
            </a:r>
          </a:p>
          <a:p>
            <a:r>
              <a:rPr lang="ru-RU" dirty="0" smtClean="0"/>
              <a:t>3. Программа воспитания</a:t>
            </a:r>
          </a:p>
          <a:p>
            <a:r>
              <a:rPr lang="ru-RU" dirty="0" smtClean="0"/>
              <a:t>4. Программа коррекционной работы</a:t>
            </a:r>
          </a:p>
          <a:p>
            <a:r>
              <a:rPr lang="ru-RU" b="1" dirty="0" smtClean="0"/>
              <a:t>Организационный раздел</a:t>
            </a:r>
          </a:p>
          <a:p>
            <a:r>
              <a:rPr lang="ru-RU" dirty="0" smtClean="0"/>
              <a:t>1. Учебный план программы основного общего образования</a:t>
            </a:r>
          </a:p>
          <a:p>
            <a:r>
              <a:rPr lang="ru-RU" dirty="0" smtClean="0"/>
              <a:t>2. План внеурочной деятельности</a:t>
            </a:r>
          </a:p>
          <a:p>
            <a:r>
              <a:rPr lang="ru-RU" dirty="0" smtClean="0"/>
              <a:t>3. Календарный учебный график</a:t>
            </a:r>
          </a:p>
          <a:p>
            <a:r>
              <a:rPr lang="ru-RU" dirty="0" smtClean="0"/>
              <a:t>4. Календарный план воспитательной работы</a:t>
            </a:r>
          </a:p>
          <a:p>
            <a:r>
              <a:rPr lang="ru-RU" dirty="0" smtClean="0"/>
              <a:t>5. Характеристика условий реализации ООП ООО в соответствии с ФГОС ООО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1683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44824"/>
            <a:ext cx="820891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  </a:t>
            </a:r>
            <a:endParaRPr lang="ru-RU" sz="14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923952" y="548680"/>
            <a:ext cx="3296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Требования новых ФГОС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908719"/>
            <a:ext cx="828092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- Общий объем аудиторной работы обучающихся в соответствии с новыми ФГОС ООО – не менее 5058 и не более 5549 (п. 32.1 ФГОС ООО);</a:t>
            </a:r>
          </a:p>
          <a:p>
            <a:r>
              <a:rPr lang="ru-RU" sz="1400" b="1" dirty="0" smtClean="0"/>
              <a:t> - Количество часов на изучении каждого предмета в рабочей программе (тематическом планировании) должно соответствовать количеству часов, отведенных учебным планом на изучение учебных предметов;</a:t>
            </a:r>
          </a:p>
          <a:p>
            <a:r>
              <a:rPr lang="ru-RU" sz="1400" b="1" dirty="0" smtClean="0"/>
              <a:t> - Рабочие программы учебных предметов, курсов, модулей, а также курсов внеурочной деятельности надо составлять с учетом рабочей программы воспитания;</a:t>
            </a:r>
          </a:p>
          <a:p>
            <a:r>
              <a:rPr lang="ru-RU" sz="1400" b="1" dirty="0" smtClean="0"/>
              <a:t> - Объем обязательной части ООП ООО – 70 %, а части формируемой участниками образовательных отношений - 30 % (п.26 ФГОС ООО);</a:t>
            </a:r>
          </a:p>
          <a:p>
            <a:r>
              <a:rPr lang="ru-RU" sz="1400" b="1" dirty="0" smtClean="0"/>
              <a:t> - Изучение общесистемных требований к реализации ООП ООО (п.35 ФГОС ООО);</a:t>
            </a:r>
          </a:p>
          <a:p>
            <a:r>
              <a:rPr lang="ru-RU" sz="1400" b="1" dirty="0" smtClean="0"/>
              <a:t> - В тематическое планирование программ необходимо включить возможность использования электронных и цифровых образовательных ресурсов по каждой теме;</a:t>
            </a:r>
          </a:p>
          <a:p>
            <a:r>
              <a:rPr lang="ru-RU" sz="1400" b="1" dirty="0" smtClean="0"/>
              <a:t> - Наличие дополнительного профессионального образования по программа повышения квалификации ( п.39.2 ФГОС ООО);</a:t>
            </a:r>
          </a:p>
          <a:p>
            <a:r>
              <a:rPr lang="ru-RU" sz="1400" b="1" dirty="0" smtClean="0"/>
              <a:t> - В образовательной организации должны быть созданы </a:t>
            </a:r>
            <a:r>
              <a:rPr lang="ru-RU" sz="1400" b="1" dirty="0" err="1" smtClean="0"/>
              <a:t>психолого</a:t>
            </a:r>
            <a:r>
              <a:rPr lang="ru-RU" sz="1400" b="1" dirty="0" smtClean="0"/>
              <a:t> - педагогические условия реализации ООП ООО для всех детей (п.38 ФГОС ООО);</a:t>
            </a:r>
          </a:p>
          <a:p>
            <a:r>
              <a:rPr lang="ru-RU" sz="1400" b="1" dirty="0" smtClean="0"/>
              <a:t> - Школа должна предоставить не менее одного учебника из ФПУ и (или) учебные пособия в печатной форме; дополнительно организация может предоставить в электронной форме учебники и учебные пособия;</a:t>
            </a:r>
          </a:p>
          <a:p>
            <a:r>
              <a:rPr lang="ru-RU" sz="1400" b="1" dirty="0" smtClean="0"/>
              <a:t> - Библиотека должна быть укомплектована печатными образовательными ресурсами и ЭОР (п.37.3 ФГОС ООО).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1683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44824"/>
            <a:ext cx="820891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  </a:t>
            </a:r>
            <a:endParaRPr lang="ru-RU" sz="14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83671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Учебный план обеспечивает преподавание и изучение государственного языка Российской Федерации.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705678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1683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44824"/>
            <a:ext cx="820891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  </a:t>
            </a:r>
            <a:endParaRPr lang="ru-RU" sz="14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764705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Рабочие программы должны включать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124744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- </a:t>
            </a:r>
            <a:r>
              <a:rPr lang="ru-RU" b="1" dirty="0" smtClean="0"/>
              <a:t>планируемые результаты освоения учебного предмета, учебного курса, учебного модуля;</a:t>
            </a:r>
          </a:p>
          <a:p>
            <a:r>
              <a:rPr lang="ru-RU" dirty="0" smtClean="0"/>
              <a:t> - </a:t>
            </a:r>
            <a:r>
              <a:rPr lang="ru-RU" b="1" dirty="0" smtClean="0"/>
              <a:t>содержание учебного предмета, учебного курса, учебного модуля;</a:t>
            </a:r>
          </a:p>
          <a:p>
            <a:r>
              <a:rPr lang="ru-RU" dirty="0" smtClean="0"/>
              <a:t> - </a:t>
            </a:r>
            <a:r>
              <a:rPr lang="ru-RU" b="1" dirty="0" smtClean="0"/>
              <a:t>тематическое планирование с указанием количества академических часов, отводимых на освоение каждой темы учебного предмета, учебного курса, учебного модуля, и возможность использования по этой теме электронных (цифровых) образовательных ресурсов,</a:t>
            </a:r>
          </a:p>
          <a:p>
            <a:r>
              <a:rPr lang="ru-RU" b="1" dirty="0" smtClean="0"/>
              <a:t> являющихся учебно-методическими материалами, используемыми для обучения и воспитания различных групп пользователей, представленными в электронном (цифровом) виде и реализующими дидактические возможности ИКТ, содержание которых соответствует законодательству об образовании.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1683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44824"/>
            <a:ext cx="820891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  </a:t>
            </a:r>
            <a:endParaRPr lang="ru-RU" sz="14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12474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889844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- Теперь рабочие программы учебных предметов, курсов, модулей, а также</a:t>
            </a:r>
          </a:p>
          <a:p>
            <a:pPr algn="just"/>
            <a:r>
              <a:rPr lang="ru-RU" sz="2000" dirty="0" smtClean="0"/>
              <a:t>курсов внеурочной деятельности надо составлять с учетом </a:t>
            </a:r>
            <a:r>
              <a:rPr lang="ru-RU" sz="2000" b="1" dirty="0" smtClean="0"/>
              <a:t>рабочей программы воспитания.</a:t>
            </a:r>
          </a:p>
          <a:p>
            <a:pPr algn="just"/>
            <a:r>
              <a:rPr lang="ru-RU" sz="2000" dirty="0" smtClean="0"/>
              <a:t>- Кроме того, в тематическое планирование программ необходимо включить возможность использования электронных и цифровых образовательных ресурсов по каждой теме.</a:t>
            </a:r>
          </a:p>
          <a:p>
            <a:pPr algn="just"/>
            <a:r>
              <a:rPr lang="ru-RU" sz="2000" dirty="0" smtClean="0"/>
              <a:t>- В стандарте требования к результатам образования прописали на уровень образования и не детализировали по классам. Поэтому рекомендую писать рабочие программы сразу на уровень образования.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1683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44824"/>
            <a:ext cx="820891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  </a:t>
            </a:r>
            <a:endParaRPr lang="ru-RU" sz="14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83671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Дорожная карта по обеспечению перехода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на новые ФГОС НОО, ФГОС ООО на 2021–2027 годы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484784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- </a:t>
            </a:r>
            <a:r>
              <a:rPr lang="ru-RU" b="1" dirty="0" smtClean="0"/>
              <a:t>Организационное обеспечение постепенного перехода на обучение по новым ФГОС НОО и ФГОС ООО</a:t>
            </a:r>
          </a:p>
          <a:p>
            <a:r>
              <a:rPr lang="ru-RU" dirty="0" smtClean="0"/>
              <a:t> - </a:t>
            </a:r>
            <a:r>
              <a:rPr lang="ru-RU" b="1" dirty="0" smtClean="0"/>
              <a:t>Нормативное обеспечение постепенного перехода на обучение по новым ФГОС НОО и ФГОС ООО</a:t>
            </a:r>
          </a:p>
          <a:p>
            <a:r>
              <a:rPr lang="ru-RU" dirty="0" smtClean="0"/>
              <a:t> - </a:t>
            </a:r>
            <a:r>
              <a:rPr lang="ru-RU" b="1" dirty="0" smtClean="0"/>
              <a:t>Методическое обеспечение постепенного перехода на обучение по новым ФГОС НОО и ФГОС ООО</a:t>
            </a:r>
          </a:p>
          <a:p>
            <a:r>
              <a:rPr lang="ru-RU" dirty="0" smtClean="0"/>
              <a:t> - </a:t>
            </a:r>
            <a:r>
              <a:rPr lang="ru-RU" b="1" dirty="0" smtClean="0"/>
              <a:t>Кадровое обеспечение постепенного перехода на обучение по новым ФГОС НОО и ФГОС ООО</a:t>
            </a:r>
          </a:p>
          <a:p>
            <a:r>
              <a:rPr lang="ru-RU" dirty="0" smtClean="0"/>
              <a:t> - </a:t>
            </a:r>
            <a:r>
              <a:rPr lang="ru-RU" b="1" dirty="0" smtClean="0"/>
              <a:t>Информационное обеспечение постепенного перехода на обучение по новым ФГОС НОО и ФГОС ООО</a:t>
            </a:r>
          </a:p>
          <a:p>
            <a:r>
              <a:rPr lang="ru-RU" dirty="0" smtClean="0"/>
              <a:t> - </a:t>
            </a:r>
            <a:r>
              <a:rPr lang="ru-RU" b="1" dirty="0" smtClean="0"/>
              <a:t>Материально-техническое обеспечение постепенного перехода на обучение</a:t>
            </a:r>
          </a:p>
          <a:p>
            <a:r>
              <a:rPr lang="ru-RU" dirty="0" smtClean="0"/>
              <a:t> - </a:t>
            </a:r>
            <a:r>
              <a:rPr lang="ru-RU" b="1" dirty="0" smtClean="0"/>
              <a:t>Финансово-экономическое обеспечение постепенного перехода на обучение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1683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44824"/>
            <a:ext cx="820891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  </a:t>
            </a:r>
            <a:endParaRPr lang="ru-RU" sz="1400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48478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20891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1683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44824"/>
            <a:ext cx="820891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  </a:t>
            </a:r>
            <a:endParaRPr lang="ru-RU" sz="1400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48478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62068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ПРИМЕРНЫЕ РАБОЧИЕ ПРОГРАММЫ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3529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835292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1683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44824"/>
            <a:ext cx="820891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  </a:t>
            </a:r>
            <a:endParaRPr lang="ru-RU" sz="1400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48478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62068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ПРИМЕРНЫЕ РАБОЧИЕ ПРОГРАММЫ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28092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828092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764704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ФГОС - это утвержденный на государственном уровне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документ, который устанавливает требования к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образовательным программам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14500"/>
            <a:ext cx="7272808" cy="466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1683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endParaRPr lang="ru-RU" sz="700" i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44824"/>
            <a:ext cx="820891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  </a:t>
            </a:r>
            <a:endParaRPr lang="ru-RU" sz="1400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48478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764704"/>
            <a:ext cx="698477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1683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endParaRPr lang="ru-RU" sz="700" i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44824"/>
            <a:ext cx="820891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  </a:t>
            </a:r>
            <a:endParaRPr lang="ru-RU" sz="1400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48478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077" name="AutoShape 5" descr="Переход на новый ФГОС ОО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705678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1683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764704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Новый ФГОС основного общего образования утвержден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приказом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Минпросвещения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от 31.05.2021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№ 287.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14500"/>
            <a:ext cx="7152456" cy="45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1683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0891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1683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83671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Новые ФГОС 2021 года устанавливают строгие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требования к предметным результатам по каждой учебной дисциплине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44824"/>
            <a:ext cx="820891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  Упор сделан на то, как ребенок может применять знания на практике. В новой версии всё прописано подробно: какой минимум знаний и умений должен освоить ученик. По каждому учебному предмету даны четкие требования к образовательным результатам.</a:t>
            </a:r>
          </a:p>
          <a:p>
            <a:pPr algn="just"/>
            <a:r>
              <a:rPr lang="ru-RU" sz="1300" b="1" dirty="0" smtClean="0"/>
              <a:t>Например, точная формулировка в математике: "нужно знать теорему Пифагора и применять ее при решении математических задач".</a:t>
            </a:r>
          </a:p>
          <a:p>
            <a:pPr algn="just"/>
            <a:r>
              <a:rPr lang="ru-RU" sz="1300" b="1" dirty="0" smtClean="0"/>
              <a:t>   По некоторым дисциплинам, например, математике, физике, химии, новые стандарты вводят уровни изучения: базовый и углубленный. А вот, например, историю делить на уровни не стали.</a:t>
            </a:r>
          </a:p>
          <a:p>
            <a:pPr algn="just"/>
            <a:r>
              <a:rPr lang="ru-RU" sz="1300" b="1" dirty="0" smtClean="0"/>
              <a:t>   С младших классов школьники теперь начнут изучать финансовую грамотность. В основной школе элементы финансовой грамотности включат в предметы "Обществознание", "Информатика", "География"и другие.</a:t>
            </a:r>
          </a:p>
          <a:p>
            <a:pPr algn="just"/>
            <a:r>
              <a:rPr lang="ru-RU" sz="1300" b="1" dirty="0" smtClean="0"/>
              <a:t>   Новые </a:t>
            </a:r>
            <a:r>
              <a:rPr lang="ru-RU" sz="1300" b="1" dirty="0" err="1" smtClean="0"/>
              <a:t>ФГОСы</a:t>
            </a:r>
            <a:r>
              <a:rPr lang="ru-RU" sz="1300" b="1" dirty="0" smtClean="0"/>
              <a:t> наполнены требованиями так называемого </a:t>
            </a:r>
            <a:r>
              <a:rPr lang="ru-RU" sz="1300" b="1" dirty="0" err="1" smtClean="0"/>
              <a:t>знаниевого</a:t>
            </a:r>
            <a:r>
              <a:rPr lang="ru-RU" sz="1300" b="1" dirty="0" smtClean="0"/>
              <a:t> свойства: многое нужно просто заучивать наизусть, но объём станет меньше. Раньше ребенок должен был в год выучить чуть ли не сорок стихотворений. Теперь - 3-4 стихотворения. В математике упор сделан на решение задач. В истории нужно знать основные даты, ключевые события и этапы истории России и мира с древности до 1914 года.</a:t>
            </a:r>
          </a:p>
          <a:p>
            <a:pPr algn="just"/>
            <a:r>
              <a:rPr lang="ru-RU" sz="1300" b="1" dirty="0" smtClean="0"/>
              <a:t>   Уточнили требования к результатам обучения. До этого всё было очень расплывчато.      Также уточнены позиции по электронным образовательным ресурсам, дистанционному обучению: пандемия внесла свои корректировки. </a:t>
            </a:r>
          </a:p>
          <a:p>
            <a:pPr algn="just"/>
            <a:r>
              <a:rPr lang="ru-RU" sz="1300" b="1" dirty="0" smtClean="0"/>
              <a:t>    Кроме того, обязательной станет Программа воспитательной работы с перечнем</a:t>
            </a:r>
          </a:p>
          <a:p>
            <a:pPr algn="just"/>
            <a:r>
              <a:rPr lang="ru-RU" sz="1300" b="1" dirty="0" smtClean="0"/>
              <a:t>мероприятий.</a:t>
            </a:r>
          </a:p>
          <a:p>
            <a:endParaRPr lang="ru-RU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1683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83671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ФГОС устанавливает вариативность сроков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реализации образовательной программы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44824"/>
            <a:ext cx="820891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  </a:t>
            </a:r>
            <a:endParaRPr lang="ru-RU" sz="14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916832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Для ФГОС ООО</a:t>
            </a:r>
          </a:p>
          <a:p>
            <a:pPr algn="ctr"/>
            <a:r>
              <a:rPr lang="ru-RU" dirty="0" smtClean="0"/>
              <a:t>Для лиц с ОВЗ и детей - инвалидов при обучении по</a:t>
            </a:r>
          </a:p>
          <a:p>
            <a:pPr algn="ctr"/>
            <a:r>
              <a:rPr lang="ru-RU" dirty="0" smtClean="0"/>
              <a:t>адаптированным программам основного общего образования,</a:t>
            </a:r>
          </a:p>
          <a:p>
            <a:pPr algn="ctr"/>
            <a:r>
              <a:rPr lang="ru-RU" dirty="0" smtClean="0"/>
              <a:t>независимо от применяемых образовательных технологий,</a:t>
            </a:r>
          </a:p>
          <a:p>
            <a:pPr algn="ctr"/>
            <a:r>
              <a:rPr lang="ru-RU" dirty="0" smtClean="0"/>
              <a:t>увеличивается и составляет </a:t>
            </a:r>
            <a:r>
              <a:rPr lang="ru-RU" b="1" i="1" dirty="0" smtClean="0"/>
              <a:t>не более шести лет. Для лиц,</a:t>
            </a:r>
          </a:p>
          <a:p>
            <a:pPr algn="ctr"/>
            <a:r>
              <a:rPr lang="ru-RU" dirty="0" smtClean="0"/>
              <a:t>обучающихся по индивидуальным учебным планам освоения</a:t>
            </a:r>
          </a:p>
          <a:p>
            <a:pPr algn="ctr"/>
            <a:r>
              <a:rPr lang="ru-RU" dirty="0" smtClean="0"/>
              <a:t>программы основного общего образования, срок получения</a:t>
            </a:r>
          </a:p>
          <a:p>
            <a:pPr algn="ctr"/>
            <a:r>
              <a:rPr lang="ru-RU" dirty="0" smtClean="0"/>
              <a:t>образования </a:t>
            </a:r>
            <a:r>
              <a:rPr lang="ru-RU" b="1" i="1" dirty="0" smtClean="0"/>
              <a:t>может быт </a:t>
            </a:r>
            <a:r>
              <a:rPr lang="ru-RU" b="1" i="1" dirty="0" err="1" smtClean="0"/>
              <a:t>ь</a:t>
            </a:r>
            <a:r>
              <a:rPr lang="ru-RU" b="1" i="1" dirty="0" smtClean="0"/>
              <a:t> сокращен.</a:t>
            </a:r>
          </a:p>
          <a:p>
            <a:pPr algn="ctr"/>
            <a:r>
              <a:rPr lang="ru-RU" dirty="0" smtClean="0"/>
              <a:t>Увеличение или сокращение сроков обучения предусматривает</a:t>
            </a:r>
          </a:p>
          <a:p>
            <a:pPr algn="ctr"/>
            <a:r>
              <a:rPr lang="ru-RU" dirty="0" smtClean="0"/>
              <a:t>специальное структурирование программы основного общего</a:t>
            </a:r>
          </a:p>
          <a:p>
            <a:pPr algn="ctr"/>
            <a:r>
              <a:rPr lang="ru-RU" dirty="0" smtClean="0"/>
              <a:t>образования по годам обучения.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1683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44824"/>
            <a:ext cx="820891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  </a:t>
            </a:r>
            <a:endParaRPr lang="ru-RU" sz="14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764704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Обновлённые ФГОС также обеспечивают личностное развитие, которое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включает в себя гражданское, патриотическое, духовно-</a:t>
            </a:r>
          </a:p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нравственное, эстетическое, физическое, трудовое, экологическое воспитание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132856"/>
            <a:ext cx="813690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Предметная область ОДНКНР должна включать учебные курсы или модули, перечень которых школа определяет самостоятельно. Родители выбирают из этого</a:t>
            </a:r>
          </a:p>
          <a:p>
            <a:r>
              <a:rPr lang="ru-RU" sz="1600" dirty="0" smtClean="0"/>
              <a:t>перечня – по аналогии с ОРКСЭ.</a:t>
            </a:r>
          </a:p>
          <a:p>
            <a:r>
              <a:rPr lang="ru-RU" sz="1600" dirty="0" smtClean="0"/>
              <a:t>• Теперь изучение родного и второго иностранного языков можно организовать,</a:t>
            </a:r>
          </a:p>
          <a:p>
            <a:r>
              <a:rPr lang="ru-RU" sz="1600" dirty="0" smtClean="0"/>
              <a:t>если для этого есть условия в школе. При этом также надо получить заявления родителей.</a:t>
            </a:r>
          </a:p>
          <a:p>
            <a:r>
              <a:rPr lang="ru-RU" sz="1600" dirty="0" smtClean="0"/>
              <a:t>• </a:t>
            </a:r>
            <a:r>
              <a:rPr lang="ru-RU" sz="1600" b="1" dirty="0" smtClean="0"/>
              <a:t>Второй иностранный язык перестанет быть обязательным предметом.</a:t>
            </a:r>
          </a:p>
          <a:p>
            <a:r>
              <a:rPr lang="ru-RU" sz="1600" dirty="0" smtClean="0"/>
              <a:t>• В новых ФГОС указано, что обучать второму иностранному языку станут по</a:t>
            </a:r>
          </a:p>
          <a:p>
            <a:r>
              <a:rPr lang="ru-RU" sz="1600" dirty="0" smtClean="0"/>
              <a:t>заявлению учащихся или родителей и только при наличии в школе необходимых для этого условий.</a:t>
            </a:r>
          </a:p>
          <a:p>
            <a:r>
              <a:rPr lang="ru-RU" sz="1600" dirty="0" smtClean="0"/>
              <a:t>• Сейчас второй иностранный язык —это обязательная часть программы в 5–9-х классах. При этом школа самостоятельно решает, сколько учебных </a:t>
            </a:r>
            <a:r>
              <a:rPr lang="ru-RU" dirty="0" smtClean="0"/>
              <a:t>часов на</a:t>
            </a:r>
          </a:p>
          <a:p>
            <a:r>
              <a:rPr lang="ru-RU" sz="1600" dirty="0" smtClean="0"/>
              <a:t>него выделить.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1683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44824"/>
            <a:ext cx="820891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  </a:t>
            </a:r>
            <a:endParaRPr lang="ru-RU" sz="14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28092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91683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844824"/>
            <a:ext cx="820891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  </a:t>
            </a:r>
            <a:endParaRPr lang="ru-RU" sz="14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1182</Words>
  <Application>Microsoft Office PowerPoint</Application>
  <PresentationFormat>Экран (4:3)</PresentationFormat>
  <Paragraphs>134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ASUS</cp:lastModifiedBy>
  <cp:revision>21</cp:revision>
  <dcterms:created xsi:type="dcterms:W3CDTF">2013-08-20T22:02:58Z</dcterms:created>
  <dcterms:modified xsi:type="dcterms:W3CDTF">2022-04-21T12:25:15Z</dcterms:modified>
</cp:coreProperties>
</file>